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6" r:id="rId4"/>
    <p:sldId id="258" r:id="rId5"/>
    <p:sldId id="292" r:id="rId6"/>
    <p:sldId id="291" r:id="rId7"/>
    <p:sldId id="293" r:id="rId8"/>
    <p:sldId id="282" r:id="rId9"/>
    <p:sldId id="283" r:id="rId10"/>
    <p:sldId id="294" r:id="rId11"/>
    <p:sldId id="284" r:id="rId12"/>
    <p:sldId id="285" r:id="rId13"/>
    <p:sldId id="286" r:id="rId14"/>
    <p:sldId id="287" r:id="rId15"/>
    <p:sldId id="295" r:id="rId16"/>
    <p:sldId id="288" r:id="rId17"/>
    <p:sldId id="289" r:id="rId18"/>
    <p:sldId id="290" r:id="rId19"/>
    <p:sldId id="296" r:id="rId20"/>
    <p:sldId id="277" r:id="rId21"/>
    <p:sldId id="278" r:id="rId22"/>
    <p:sldId id="279" r:id="rId23"/>
    <p:sldId id="280" r:id="rId24"/>
    <p:sldId id="273" r:id="rId25"/>
    <p:sldId id="274" r:id="rId26"/>
    <p:sldId id="275" r:id="rId27"/>
    <p:sldId id="262" r:id="rId28"/>
    <p:sldId id="261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2698" autoAdjust="0"/>
  </p:normalViewPr>
  <p:slideViewPr>
    <p:cSldViewPr snapToGrid="0" snapToObjects="1">
      <p:cViewPr>
        <p:scale>
          <a:sx n="85" d="100"/>
          <a:sy n="85" d="100"/>
        </p:scale>
        <p:origin x="57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BBDB4-47DD-3944-B69A-2449529553A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903D-B78B-F54D-BE95-E1FEF689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06:30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Votre objectif dans une 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négotiation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d’obtenir le plus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lâchant le moins possible.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ne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jamais reculer d’un seul coup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sinon vous n’avez plus aucune de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 négociation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Privilégier des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 ponctuelles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à du récurent.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Marquez votre territoire en affirmant des 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exigences inaccessibles.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Listez le coût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chacune des concessions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envisagées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chacune des concessions » / « idée très précise de toutes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opposer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le plus possible et le moins possible » avec les mains / Geste de fermeture pour « 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inaccessible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9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fait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b="1" dirty="0" err="1"/>
              <a:t>conclure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vente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étant</a:t>
            </a:r>
            <a:r>
              <a:rPr lang="en-US" b="1" dirty="0"/>
              <a:t> </a:t>
            </a:r>
            <a:r>
              <a:rPr lang="en-US" b="1" dirty="0" err="1"/>
              <a:t>gagnant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fait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dernier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S’avancer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faire face 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support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reveiller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déplacement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conséquent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endParaRPr lang="en-US" dirty="0"/>
          </a:p>
          <a:p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9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08:00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négociation, c’est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vous d’engager la conclusion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ensuite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formalisez les engagements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 par écrit sous forme de contrat.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risque est de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régresser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des points qui étaient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déjà actés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des retours en arrière du client.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En gardant le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leadership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l’entretien de vente, vous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maintenez 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 sous contrôle.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élévation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signature de documents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Faire 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presentation des 5 points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sûr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determiné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44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tx1"/>
                </a:solidFill>
                <a:effectLst/>
              </a:rPr>
              <a:t>Henry Kissinger,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politologue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diplomate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américain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laisserais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l’interpretation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Avec des techniques de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nous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mots “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maitrisées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et “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mieux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Inviter,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ouverte,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🚨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lire la citation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quelqu’un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(30s)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“question” pour aider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d’ouverture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sourcils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b="1" dirty="0" err="1"/>
              <a:t>Je</a:t>
            </a:r>
            <a:r>
              <a:rPr lang="en-US" b="1" dirty="0"/>
              <a:t> </a:t>
            </a:r>
            <a:r>
              <a:rPr lang="en-US" b="1" dirty="0" err="1"/>
              <a:t>vais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donner 5 </a:t>
            </a:r>
            <a:r>
              <a:rPr lang="en-US" b="1" dirty="0" err="1"/>
              <a:t>clés</a:t>
            </a:r>
            <a:r>
              <a:rPr lang="en-US" b="1" dirty="0"/>
              <a:t>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permettant</a:t>
            </a:r>
            <a:r>
              <a:rPr lang="en-US" b="1" dirty="0"/>
              <a:t> de </a:t>
            </a:r>
            <a:r>
              <a:rPr lang="en-US" b="1" dirty="0" err="1"/>
              <a:t>vendre</a:t>
            </a:r>
            <a:r>
              <a:rPr lang="en-US" b="1" dirty="0"/>
              <a:t> </a:t>
            </a:r>
            <a:r>
              <a:rPr lang="en-US" b="1" dirty="0" err="1"/>
              <a:t>vos</a:t>
            </a:r>
            <a:r>
              <a:rPr lang="en-US" b="1" dirty="0"/>
              <a:t> </a:t>
            </a:r>
            <a:r>
              <a:rPr lang="en-US" b="1" dirty="0" err="1"/>
              <a:t>produits</a:t>
            </a:r>
            <a:r>
              <a:rPr lang="en-US" b="1" dirty="0"/>
              <a:t> 2x plus </a:t>
            </a:r>
            <a:r>
              <a:rPr lang="en-US" b="1" dirty="0" err="1"/>
              <a:t>cher</a:t>
            </a:r>
            <a:r>
              <a:rPr lang="en-US" b="1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</a:t>
            </a:r>
            <a:r>
              <a:rPr lang="en-US" dirty="0" err="1"/>
              <a:t>voie</a:t>
            </a:r>
            <a:r>
              <a:rPr lang="en-US" dirty="0"/>
              <a:t> forte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b="0" dirty="0"/>
              <a:t>5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</a:t>
            </a:r>
            <a:r>
              <a:rPr lang="en-US" dirty="0"/>
              <a:t>” et ” 2x plus </a:t>
            </a:r>
            <a:r>
              <a:rPr lang="en-US" dirty="0" err="1"/>
              <a:t>cher</a:t>
            </a:r>
            <a:r>
              <a:rPr lang="en-US" dirty="0"/>
              <a:t>” avec les </a:t>
            </a:r>
            <a:r>
              <a:rPr lang="en-US"/>
              <a:t>doigts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l’intérêt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Mimer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</a:t>
            </a:r>
            <a:r>
              <a:rPr lang="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ommencer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négociation par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Cette position affichée sert à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placer le curseur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 faire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concessions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 les étapes de la négociation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donc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garder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 de manœuvre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négocier.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La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affichée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votre exigence de départ.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 </a:t>
            </a:r>
            <a:r>
              <a:rPr lang="f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de rupture</a:t>
            </a: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c’est le seuil que vous n’êtes pas prêt à dépasser (rupture du dialogue)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les deux, c’est la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Possible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où prend place la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arriver à bien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naviguer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deux.</a:t>
            </a:r>
            <a:endParaRPr lang="en-US" b="1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tons et insister sur les mots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support 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Exigence élevée : montrer un « seuil haut » avec la main / Mimer « marge de manœuvre » avec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la p</a:t>
            </a:r>
            <a:r>
              <a:rPr lang="en-US" i="0" dirty="0"/>
              <a:t>osition </a:t>
            </a:r>
            <a:r>
              <a:rPr lang="en-US" i="0" dirty="0" err="1"/>
              <a:t>affichée</a:t>
            </a:r>
            <a:r>
              <a:rPr lang="en-US" i="0" dirty="0"/>
              <a:t> et 2 le point de rupture, </a:t>
            </a:r>
            <a:r>
              <a:rPr lang="en-US" i="0" dirty="0" err="1"/>
              <a:t>puis</a:t>
            </a:r>
            <a:r>
              <a:rPr lang="en-US" i="0" dirty="0"/>
              <a:t> se </a:t>
            </a:r>
            <a:r>
              <a:rPr lang="en-US" i="0" dirty="0" err="1"/>
              <a:t>déplacer</a:t>
            </a:r>
            <a:r>
              <a:rPr lang="en-US" i="0" dirty="0"/>
              <a:t> entre les </a:t>
            </a:r>
            <a:r>
              <a:rPr lang="en-US" i="0" dirty="0" err="1"/>
              <a:t>deux</a:t>
            </a:r>
            <a:r>
              <a:rPr lang="en-US" i="0" dirty="0"/>
              <a:t> pour </a:t>
            </a:r>
            <a:r>
              <a:rPr lang="en-US" i="0" dirty="0" err="1"/>
              <a:t>illustrer</a:t>
            </a:r>
            <a:r>
              <a:rPr lang="en-US" i="0" dirty="0"/>
              <a:t> la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 d’Accord 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faut toujours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sa position initiale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pour maintenir votre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crédibilité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Si vous ne résistez pas votre client pensera que c’est facile pour vous de réaliser des concessions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voudra alors obtenir davantage de concessions et de biens meilleures conditions.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 insister sur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valeur de votre offre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non sur le prix et ainsi valoriser chaque point de </a:t>
            </a:r>
            <a:r>
              <a:rPr lang="en-US" dirty="0" err="1"/>
              <a:t>l'offre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Pour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prêt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b="1" dirty="0" err="1"/>
              <a:t>répondre</a:t>
            </a:r>
            <a:r>
              <a:rPr lang="en-US" b="1" dirty="0"/>
              <a:t> aux questions </a:t>
            </a:r>
            <a:r>
              <a:rPr lang="en-US" dirty="0"/>
              <a:t>et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bien</a:t>
            </a:r>
            <a:r>
              <a:rPr lang="en-US" dirty="0"/>
              <a:t> </a:t>
            </a:r>
            <a:r>
              <a:rPr lang="en-US" b="1" dirty="0" err="1"/>
              <a:t>préparer</a:t>
            </a:r>
            <a:r>
              <a:rPr lang="en-US" b="1" dirty="0"/>
              <a:t> </a:t>
            </a:r>
            <a:r>
              <a:rPr lang="en-US" b="1" dirty="0" err="1"/>
              <a:t>ses</a:t>
            </a:r>
            <a:r>
              <a:rPr lang="en-US" b="1" dirty="0"/>
              <a:t> arguments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est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scénarios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possibles, et surtout les pires.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position, crucial, tous les scénarios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arguments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vide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"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Défendre votre position" mimer le fait de ne plus bouger, rester ancrer au sol.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Commencer par relever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points de désaccord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(plus il y en a et plus vous êtes armé).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Chaque point de désaccord cédé nécessite quelque chose en retour (c’est gagnant-gagnant).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Il faut préparez des « 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vraies fausses exigences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sur lesquelles vous êtes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prêt à céder.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Le client doit être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persuadé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vous faites un </a:t>
            </a:r>
            <a:r>
              <a:rPr lang="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conséquent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nécessite une contrepartie.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Scinder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insister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tous les points » et sur « être persuadé »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guillets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mains sur </a:t>
            </a:r>
            <a:r>
              <a:rPr lang="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vraies fausses exigences »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font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gagnant-gagnant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Nous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dirty="0" err="1"/>
              <a:t>écouvrir</a:t>
            </a:r>
            <a:r>
              <a:rPr lang="en-US" dirty="0"/>
              <a:t> ensemble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techniques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 err="1"/>
              <a:t>différentes</a:t>
            </a:r>
            <a:r>
              <a:rPr lang="en-US" dirty="0"/>
              <a:t> de </a:t>
            </a:r>
            <a:r>
              <a:rPr lang="en-US" dirty="0" err="1"/>
              <a:t>négociations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techniques (4)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avec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ensemble </a:t>
            </a:r>
            <a:r>
              <a:rPr lang="en-US" dirty="0" err="1"/>
              <a:t>geste</a:t>
            </a:r>
            <a:r>
              <a:rPr lang="en-US" dirty="0"/>
              <a:t> </a:t>
            </a:r>
            <a:r>
              <a:rPr lang="en-US" dirty="0" err="1"/>
              <a:t>d’ouverture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position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E5CF-910A-784F-A4AB-8BD40BF1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538E-7044-674B-BB67-9EE21300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3292-DD18-9743-996B-6925FCF8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B26CB-C543-094B-9456-464606352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3979" y="108821"/>
            <a:ext cx="1371226" cy="1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77B-B2D1-5C45-A2C1-72B4734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3085-1ED7-9A47-8F43-F3B72250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4CD2-5DAF-6745-B8A7-E4C3395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2BED-055D-4D10-ABFB-1A2181ECA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8B638-C713-4163-9A23-DF0735F29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FB115B-7E51-400B-9F87-E37631DD3CA1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3579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39035-E9EE-9444-BBF7-FBDA80D6C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A5734-A791-6245-A423-F54A399D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1995-74D8-AB47-B859-F06A9CE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C6FEB-33DE-4AA9-BF4E-F16C8D379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E32DA-8358-43A1-A454-57F01DE57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4A14F6-A445-41DC-827A-D79A8CEEFFC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4118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1009-E8DC-F844-9212-C12DAE27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03C87-E18A-164E-B85B-FC451F94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6085-13BB-E846-A628-5B9C5348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4650-DF98-4D36-8295-B10BD04A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AFD9-46AE-43B4-BD75-555C5B3236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542EB-B19E-455E-92A6-9C725281C67C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66915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6D6-6767-6D4D-821C-84B8BC90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531E-217B-DC44-A99B-FB9B3519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7A87-CEE8-4346-8C7C-1E94367A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27275-69CC-47E0-A29A-01BADD1E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BB20B-42CA-4BAA-AE99-FDB0EFEA25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68E97A-9628-49AC-9D8F-39C10444A529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318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D8-446A-EB47-8FED-D09181DB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D315-AD63-834D-BFA8-19A15E1B5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47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1567-DEC2-8946-AC77-D2E458C1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8522" y="0"/>
            <a:ext cx="6533478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3E92-C6EF-4E27-8E69-BC7D33777F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20B15-0B1F-4998-935E-64980C43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21D7D-7EA5-4422-9200-199815DDE86B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B3743E-D096-4567-9713-16B75AF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4271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E8E-338E-934F-AA40-34222CDE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38D3-0E5F-544C-BE5D-8BA223B4C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1D31-D5ED-DA43-82C7-7CDB6612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A72-2300-9342-85B7-E7CF59E9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A42E-7814-9646-B020-995B4C202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16F96-FCEE-FB4D-AB5F-9F5363FA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62FAF-D207-4989-AF8F-9CA5A58C6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44DD2-C0FB-46EC-8ABE-E8E46586F0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36B8707-B6DB-423C-BF80-8BAC42E455C8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6710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497-4119-BD42-BDC0-5011013A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9182A-CA3C-7D4D-9CE8-8351B3AB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03217-8925-4D5A-A961-AA67926F6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D8F4-2129-498D-8EAA-683CA8F40D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3CF7E-141F-4D84-800A-F8489D872B62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9659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D2D4-ABDD-FE4D-95E6-BABD6E92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1FA0F-3A8C-4D43-A174-5B152CC3FE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15F0-35A0-4BBD-950C-42CC7F1E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D344-0023-4826-89D0-8305B9DF82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B4F23-AABA-45D3-B4E0-719B7A55975A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143952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D46-F08E-4C4F-AE04-B2607FF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8C4F-D635-F440-958C-C7698632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DD813-5629-2D42-A3BA-8EE74E94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6A32-CA23-6C4B-BC07-F68DB37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8D4D7-2C6C-4F61-8D02-CACBDF24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CA4BD-4F56-4448-A68F-A1823DD45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5D1EAE-9873-490F-ABFE-AE854C8C2414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375403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9F8-5A3C-014F-AE69-88BCA9A5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F616-3F61-C643-BCCA-E7A4A0D23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EB10-4D0F-1A48-8AF5-183FA800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5AD4-F219-914C-ABCF-B4B4562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  <a:prstGeom prst="rect">
            <a:avLst/>
          </a:prstGeom>
        </p:spPr>
        <p:txBody>
          <a:bodyPr/>
          <a:lstStyle/>
          <a:p>
            <a:fld id="{AD41FA0F-3A8C-4D43-A174-5B152CC3FE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F2F31-03B4-4224-BE1D-87C18FC2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539" b="7281"/>
          <a:stretch/>
        </p:blipFill>
        <p:spPr>
          <a:xfrm>
            <a:off x="803364" y="6252123"/>
            <a:ext cx="1332411" cy="56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3D92-4F36-475B-BB76-092CB0A0A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0119" y="6269541"/>
            <a:ext cx="635353" cy="48020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6E516-1138-4B8F-A790-520259438680}"/>
              </a:ext>
            </a:extLst>
          </p:cNvPr>
          <p:cNvSpPr txBox="1">
            <a:spLocks/>
          </p:cNvSpPr>
          <p:nvPr userDrawn="1"/>
        </p:nvSpPr>
        <p:spPr>
          <a:xfrm>
            <a:off x="10927088" y="6375288"/>
            <a:ext cx="11843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/>
              <a:t>Thibaud Alt</a:t>
            </a:r>
          </a:p>
        </p:txBody>
      </p:sp>
    </p:spTree>
    <p:extLst>
      <p:ext uri="{BB962C8B-B14F-4D97-AF65-F5344CB8AC3E}">
        <p14:creationId xmlns:p14="http://schemas.microsoft.com/office/powerpoint/2010/main" val="25780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5382-3CF3-BC4B-A9C2-F10D36F3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D2C306-16C5-EA4C-909C-14F8117A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02CCD-D4F1-1541-9B02-3D00861D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46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806FCB99-0497-9D4C-B6A0-7B6312F28E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i.fbcd.co/products/original/ae60a824076217c4eaec08be344fe596324c98a8fe5c579dfb01dadb10df34ef.jpg" TargetMode="External"/><Relationship Id="rId3" Type="http://schemas.openxmlformats.org/officeDocument/2006/relationships/hyperlink" Target="https://github.com/adam-cowley/neode" TargetMode="External"/><Relationship Id="rId7" Type="http://schemas.openxmlformats.org/officeDocument/2006/relationships/hyperlink" Target="https://expressjs.com/images/express-facebook-share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c/ca/MariaDB_colour_logo.svg/langfr-220px-MariaDB_colour_logo.svg.png" TargetMode="External"/><Relationship Id="rId5" Type="http://schemas.openxmlformats.org/officeDocument/2006/relationships/hyperlink" Target="https://upload.wikimedia.org/wikipedia/commons/thumb/e/e5/Neo4j-logo_color.png/220px-Neo4j-logo_color.png" TargetMode="External"/><Relationship Id="rId4" Type="http://schemas.openxmlformats.org/officeDocument/2006/relationships/hyperlink" Target="https://sequelize.org/master/manual/asset/logo-small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17" y="2160394"/>
            <a:ext cx="10233765" cy="1732069"/>
          </a:xfrm>
        </p:spPr>
        <p:txBody>
          <a:bodyPr>
            <a:noAutofit/>
          </a:bodyPr>
          <a:lstStyle/>
          <a:p>
            <a:r>
              <a:rPr lang="fr-FR" sz="4000" dirty="0"/>
              <a:t>Étude et mise en place d'une plateforme web facilitant la gestion de projets entre mandants et équipes de développeurs indépendants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5707"/>
            <a:ext cx="9144000" cy="544077"/>
          </a:xfrm>
        </p:spPr>
        <p:txBody>
          <a:bodyPr lIns="90000">
            <a:normAutofit/>
          </a:bodyPr>
          <a:lstStyle/>
          <a:p>
            <a:r>
              <a:rPr lang="en-US" dirty="0"/>
              <a:t>Thibaud Alt – 21 </a:t>
            </a:r>
            <a:r>
              <a:rPr lang="en-US" dirty="0" err="1"/>
              <a:t>octobre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2677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263559"/>
              </p:ext>
            </p:extLst>
          </p:nvPr>
        </p:nvGraphicFramePr>
        <p:xfrm>
          <a:off x="838200" y="1825624"/>
          <a:ext cx="10515600" cy="1125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MongoDB</a:t>
                      </a:r>
                      <a:br>
                        <a:rPr lang="fr-CH" dirty="0"/>
                      </a:b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Neo4j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Sequelize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Neode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Express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4856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2499A0E-88AD-4B0E-A28E-D39D5F09B5D6}"/>
              </a:ext>
            </a:extLst>
          </p:cNvPr>
          <p:cNvSpPr txBox="1">
            <a:spLocks/>
          </p:cNvSpPr>
          <p:nvPr/>
        </p:nvSpPr>
        <p:spPr>
          <a:xfrm>
            <a:off x="839788" y="3236259"/>
            <a:ext cx="10514012" cy="2528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Alternatives à </a:t>
            </a:r>
            <a:r>
              <a:rPr lang="fr-CH" i="1" dirty="0" err="1"/>
              <a:t>Neode</a:t>
            </a:r>
            <a:endParaRPr lang="fr-CH" i="1" dirty="0"/>
          </a:p>
          <a:p>
            <a:pPr lvl="1"/>
            <a:r>
              <a:rPr lang="fr-CH" dirty="0"/>
              <a:t>Trouver une alternative plus complète</a:t>
            </a:r>
          </a:p>
          <a:p>
            <a:pPr lvl="1"/>
            <a:r>
              <a:rPr lang="fr-CH" dirty="0"/>
              <a:t>Ecrire les requêtes </a:t>
            </a:r>
            <a:r>
              <a:rPr lang="fr-CH" i="1" dirty="0" err="1"/>
              <a:t>Cypher</a:t>
            </a:r>
            <a:r>
              <a:rPr lang="fr-CH" dirty="0"/>
              <a:t> directement</a:t>
            </a:r>
          </a:p>
        </p:txBody>
      </p:sp>
    </p:spTree>
    <p:extLst>
      <p:ext uri="{BB962C8B-B14F-4D97-AF65-F5344CB8AC3E}">
        <p14:creationId xmlns:p14="http://schemas.microsoft.com/office/powerpoint/2010/main" val="206086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Développement</a:t>
            </a:r>
            <a:r>
              <a:rPr lang="en-US" i="1" dirty="0"/>
              <a:t> de </a:t>
            </a:r>
            <a:r>
              <a:rPr lang="en-US" i="1" dirty="0" err="1"/>
              <a:t>l’application</a:t>
            </a:r>
            <a:r>
              <a:rPr lang="en-US" i="1" dirty="0"/>
              <a:t> avec </a:t>
            </a:r>
            <a:r>
              <a:rPr lang="en-US" i="1" dirty="0" err="1"/>
              <a:t>TailwindCSS</a:t>
            </a:r>
            <a:r>
              <a:rPr lang="en-US" i="1" dirty="0"/>
              <a:t> et Vue.js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F4CEB6-E4DE-2C41-BC46-17D43D8BC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03" t="-146" r="12766" b="146"/>
          <a:stretch/>
        </p:blipFill>
        <p:spPr>
          <a:xfrm>
            <a:off x="5518672" y="4728"/>
            <a:ext cx="6673328" cy="68532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3E6A-4991-4249-9CA7-5143B407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680473" cy="1325563"/>
          </a:xfrm>
        </p:spPr>
        <p:txBody>
          <a:bodyPr/>
          <a:lstStyle/>
          <a:p>
            <a:pPr lvl="0"/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73D86C-3B34-C246-A7DF-A44521001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873"/>
            <a:ext cx="4680473" cy="3279448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1035-9C21-F042-AB36-1637C4A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0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EC19CC2-B3FC-9F4A-BDB3-A3287C22C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7" b="1383"/>
          <a:stretch/>
        </p:blipFill>
        <p:spPr>
          <a:xfrm>
            <a:off x="5518672" y="0"/>
            <a:ext cx="6673327" cy="68595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0E801-6179-484C-A152-89806256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Vue.js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7E8996-4129-DF47-8668-20168A805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2933"/>
            <a:ext cx="4680473" cy="3874030"/>
          </a:xfrm>
        </p:spPr>
        <p:txBody>
          <a:bodyPr/>
          <a:lstStyle/>
          <a:p>
            <a:pPr marL="285750" lvl="0" indent="-285750"/>
            <a:r>
              <a:rPr lang="en-US" dirty="0"/>
              <a:t>TODO</a:t>
            </a:r>
          </a:p>
          <a:p>
            <a:pPr marL="285750" lvl="0" indent="-285750"/>
            <a:r>
              <a:rPr lang="en-US" dirty="0" err="1"/>
              <a:t>Multilingue</a:t>
            </a:r>
            <a:r>
              <a:rPr lang="en-US" dirty="0"/>
              <a:t> ?</a:t>
            </a:r>
          </a:p>
          <a:p>
            <a:pPr marL="285750" lvl="0" indent="-2857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2BF5-A004-6941-A5D9-46D1E58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0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41268-DC48-46A8-8741-DCD58DE8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1AE5BB-56A5-4975-A581-40FC19A7B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0B0474-53B6-4C34-8BA9-EB8C4E79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BA8151-E106-47F9-9D4D-4DA81F932B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02241"/>
              </p:ext>
            </p:extLst>
          </p:nvPr>
        </p:nvGraphicFramePr>
        <p:xfrm>
          <a:off x="838200" y="1825625"/>
          <a:ext cx="1051560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36827570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Tailwind</a:t>
                      </a:r>
                      <a:r>
                        <a:rPr lang="fr-CH" dirty="0"/>
                        <a:t> CSS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Vue.js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axios</a:t>
                      </a:r>
                      <a:r>
                        <a:rPr lang="fr-CH" dirty="0"/>
                        <a:t> </a:t>
                      </a:r>
                      <a:br>
                        <a:rPr lang="fr-CH" dirty="0"/>
                      </a:br>
                      <a:r>
                        <a:rPr lang="fr-CH" sz="1400" dirty="0"/>
                        <a:t>(Requêtes HTTP)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vue-i18n</a:t>
                      </a:r>
                      <a:br>
                        <a:rPr lang="fr-CH" dirty="0"/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(Multilinguisme)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H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yup</a:t>
                      </a:r>
                      <a:br>
                        <a:rPr kumimoji="0" lang="fr-CH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fr-CH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(Validation formulaires)</a:t>
                      </a:r>
                      <a:endParaRPr kumimoji="0" lang="fr-C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i="1" dirty="0" err="1"/>
              <a:t>Talwind</a:t>
            </a:r>
            <a:r>
              <a:rPr lang="fr-CH" dirty="0"/>
              <a:t> risque d’être difficile à maintenir, une alternative serait de repartir sur </a:t>
            </a:r>
            <a:r>
              <a:rPr lang="fr-CH" i="1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82357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Construstion</a:t>
            </a:r>
            <a:r>
              <a:rPr lang="en-US" i="1" dirty="0"/>
              <a:t> de </a:t>
            </a:r>
            <a:r>
              <a:rPr lang="en-US" i="1" dirty="0" err="1"/>
              <a:t>conteneurs</a:t>
            </a:r>
            <a:r>
              <a:rPr lang="en-US" i="1" dirty="0"/>
              <a:t> avec Docker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7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6F73-465D-B94E-A87B-F39104D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98" y="694909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B60BE-670C-7649-BD7F-4DBB2F730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6207" y="1809589"/>
            <a:ext cx="3359585" cy="48608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 fontScale="77500" lnSpcReduction="20000"/>
          </a:bodyPr>
          <a:lstStyle/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docker-compose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C17-B906-5542-BF56-94E3905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rgbClr val="898989"/>
                </a:solidFill>
              </a:rPr>
              <a:t>16</a:t>
            </a:fld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2888-1E1D-4E10-A4CB-22F0287D2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94"/>
          <a:stretch/>
        </p:blipFill>
        <p:spPr>
          <a:xfrm>
            <a:off x="990382" y="2519760"/>
            <a:ext cx="4811867" cy="3294037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8E650639-5A55-4ED6-9436-1D818F7D68DE}"/>
              </a:ext>
            </a:extLst>
          </p:cNvPr>
          <p:cNvSpPr txBox="1">
            <a:spLocks/>
          </p:cNvSpPr>
          <p:nvPr/>
        </p:nvSpPr>
        <p:spPr>
          <a:xfrm>
            <a:off x="6389754" y="2931459"/>
            <a:ext cx="4966348" cy="261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Start MariaDB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Neo4j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</a:t>
            </a:r>
            <a:r>
              <a:rPr lang="en-US" i="1" dirty="0"/>
              <a:t>back-end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Populate databases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Serve the </a:t>
            </a:r>
            <a:r>
              <a:rPr lang="en-US" i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428613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A91E8-2024-433D-8BB6-8A042743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8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AF6B21-444D-429D-98BD-4DA9F4819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91328"/>
              </p:ext>
            </p:extLst>
          </p:nvPr>
        </p:nvGraphicFramePr>
        <p:xfrm>
          <a:off x="1889760" y="1822450"/>
          <a:ext cx="8412480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2033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2310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215807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0092676"/>
                    </a:ext>
                  </a:extLst>
                </a:gridCol>
              </a:tblGrid>
              <a:tr h="80809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Docker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Netlify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 err="1"/>
                        <a:t>Heroku</a:t>
                      </a:r>
                      <a:endParaRPr lang="fr-CH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Synology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896363"/>
                  </a:ext>
                </a:extLst>
              </a:tr>
              <a:tr h="517466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✔️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⚠️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72622"/>
                  </a:ext>
                </a:extLst>
              </a:tr>
            </a:tbl>
          </a:graphicData>
        </a:graphic>
      </p:graphicFrame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6D32BF-E99E-4D1A-AAD2-A77EE6C039FA}"/>
              </a:ext>
            </a:extLst>
          </p:cNvPr>
          <p:cNvSpPr txBox="1">
            <a:spLocks/>
          </p:cNvSpPr>
          <p:nvPr/>
        </p:nvSpPr>
        <p:spPr>
          <a:xfrm>
            <a:off x="839788" y="3429000"/>
            <a:ext cx="10514012" cy="2335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527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Bilan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Discussion des </a:t>
            </a:r>
            <a:r>
              <a:rPr lang="en-US" i="1" dirty="0" err="1"/>
              <a:t>choix</a:t>
            </a:r>
            <a:r>
              <a:rPr lang="en-US" i="1" dirty="0"/>
              <a:t> </a:t>
            </a:r>
            <a:r>
              <a:rPr lang="en-US" i="1" dirty="0" err="1"/>
              <a:t>technologiques</a:t>
            </a:r>
            <a:r>
              <a:rPr lang="en-US" i="1" dirty="0"/>
              <a:t> et </a:t>
            </a:r>
            <a:r>
              <a:rPr lang="en-US" i="1" dirty="0" err="1"/>
              <a:t>évolutions</a:t>
            </a:r>
            <a:r>
              <a:rPr lang="en-US" i="1" dirty="0"/>
              <a:t> futures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Bon choix techno ?</a:t>
            </a:r>
          </a:p>
          <a:p>
            <a:r>
              <a:rPr lang="fr-CH" dirty="0"/>
              <a:t>Evolution</a:t>
            </a:r>
          </a:p>
          <a:p>
            <a:r>
              <a:rPr lang="fr-CH" dirty="0"/>
              <a:t>Amélioration</a:t>
            </a:r>
          </a:p>
          <a:p>
            <a:r>
              <a:rPr lang="fr-CH" dirty="0"/>
              <a:t>TODO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439-EFBB-0C47-98C2-D3797FF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1CB-9055-5548-8134-65148C3D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2A75-6EC5-CD48-87E6-C93FD6FF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4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3440-9074-4694-8364-F726502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8B42-54FA-48DD-BBF0-C6B356B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Ressenti</a:t>
            </a:r>
          </a:p>
          <a:p>
            <a:r>
              <a:rPr lang="fr-CH" dirty="0"/>
              <a:t>Opinion perso</a:t>
            </a:r>
          </a:p>
          <a:p>
            <a:r>
              <a:rPr lang="fr-CH" dirty="0"/>
              <a:t>TODO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C2DC-4AED-4B2F-9F31-2CB33327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57477-1820-254A-82FC-082A054D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006662-6FAB-FD40-A38F-49EDE94E81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5"/>
          <a:stretch/>
        </p:blipFill>
        <p:spPr>
          <a:xfrm>
            <a:off x="-204209" y="0"/>
            <a:ext cx="12396209" cy="6858000"/>
          </a:xfrm>
        </p:spPr>
      </p:pic>
    </p:spTree>
    <p:extLst>
      <p:ext uri="{BB962C8B-B14F-4D97-AF65-F5344CB8AC3E}">
        <p14:creationId xmlns:p14="http://schemas.microsoft.com/office/powerpoint/2010/main" val="118642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8CA-9874-8144-9587-7CAF9FD4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2351027"/>
            <a:ext cx="6274590" cy="266302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br>
              <a:rPr lang="en-US" sz="4000" i="1" dirty="0"/>
            </a:br>
            <a:br>
              <a:rPr lang="en-US" sz="4000" i="1" dirty="0"/>
            </a:br>
            <a:br>
              <a:rPr lang="en-US" sz="4000" i="1" dirty="0"/>
            </a:br>
            <a:r>
              <a:rPr lang="en-US" sz="4000" i="1" dirty="0" err="1"/>
              <a:t>L’art</a:t>
            </a:r>
            <a:r>
              <a:rPr lang="en-US" sz="4000" i="1" dirty="0"/>
              <a:t> du </a:t>
            </a:r>
            <a:r>
              <a:rPr lang="en-US" sz="4000" i="1" dirty="0" err="1"/>
              <a:t>compromis</a:t>
            </a:r>
            <a:r>
              <a:rPr lang="en-US" sz="4000" i="1" dirty="0"/>
              <a:t> </a:t>
            </a:r>
            <a:r>
              <a:rPr lang="en-US" sz="4000" i="1" dirty="0" err="1"/>
              <a:t>consiste</a:t>
            </a:r>
            <a:r>
              <a:rPr lang="en-US" sz="4000" i="1" dirty="0"/>
              <a:t> </a:t>
            </a:r>
            <a:r>
              <a:rPr lang="en-US" sz="4000" i="1" dirty="0" err="1"/>
              <a:t>à</a:t>
            </a:r>
            <a:r>
              <a:rPr lang="en-US" sz="4000" i="1" dirty="0"/>
              <a:t> </a:t>
            </a:r>
            <a:r>
              <a:rPr lang="en-US" sz="4000" i="1" dirty="0" err="1"/>
              <a:t>partager</a:t>
            </a:r>
            <a:r>
              <a:rPr lang="en-US" sz="4000" i="1" dirty="0"/>
              <a:t> un </a:t>
            </a:r>
            <a:r>
              <a:rPr lang="en-US" sz="4000" i="1" dirty="0" err="1"/>
              <a:t>gâteau</a:t>
            </a:r>
            <a:r>
              <a:rPr lang="en-US" sz="4000" i="1" dirty="0"/>
              <a:t> de </a:t>
            </a:r>
            <a:r>
              <a:rPr lang="en-US" sz="4000" i="1" dirty="0" err="1"/>
              <a:t>telle</a:t>
            </a:r>
            <a:r>
              <a:rPr lang="en-US" sz="4000" i="1" dirty="0"/>
              <a:t> </a:t>
            </a:r>
            <a:r>
              <a:rPr lang="en-US" sz="4000" i="1" dirty="0" err="1"/>
              <a:t>sorte</a:t>
            </a:r>
            <a:r>
              <a:rPr lang="en-US" sz="4000" i="1" dirty="0"/>
              <a:t> que </a:t>
            </a:r>
            <a:r>
              <a:rPr lang="en-US" sz="4000" i="1" dirty="0" err="1"/>
              <a:t>chacun</a:t>
            </a:r>
            <a:r>
              <a:rPr lang="en-US" sz="4000" i="1" dirty="0"/>
              <a:t> </a:t>
            </a:r>
            <a:r>
              <a:rPr lang="en-US" sz="4000" i="1" dirty="0" err="1"/>
              <a:t>croit</a:t>
            </a:r>
            <a:r>
              <a:rPr lang="en-US" sz="4000" i="1" dirty="0"/>
              <a:t> </a:t>
            </a:r>
            <a:r>
              <a:rPr lang="en-US" sz="4000" i="1" dirty="0" err="1"/>
              <a:t>avoir</a:t>
            </a:r>
            <a:r>
              <a:rPr lang="en-US" sz="4000" i="1" dirty="0"/>
              <a:t> la plus </a:t>
            </a:r>
            <a:r>
              <a:rPr lang="en-US" sz="4000" i="1" dirty="0" err="1"/>
              <a:t>grosse</a:t>
            </a:r>
            <a:r>
              <a:rPr lang="en-US" sz="4000" i="1" dirty="0"/>
              <a:t> part</a:t>
            </a:r>
            <a:br>
              <a:rPr lang="en-US" sz="4700" i="1" dirty="0"/>
            </a:br>
            <a:endParaRPr lang="en-US" sz="4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09EB-3ED8-B34A-8E64-B673C79F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7329" y="4715337"/>
            <a:ext cx="6274590" cy="82146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effectLst/>
              </a:rPr>
              <a:t>- Henry Kissinger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655B9-997B-9748-A8CD-06A93C2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3A419-A223-CE46-83B2-F8E52D6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E6631-E474-164B-9472-C5BA98A3D49E}"/>
              </a:ext>
            </a:extLst>
          </p:cNvPr>
          <p:cNvSpPr/>
          <p:nvPr/>
        </p:nvSpPr>
        <p:spPr>
          <a:xfrm>
            <a:off x="7827509" y="512439"/>
            <a:ext cx="11742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0281-D70F-4818-B1C8-75FBFD03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70A9-843C-4C59-8BDE-9F1B52AE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i="1" dirty="0"/>
              <a:t>https://heig-tb-moonfish.netlify.app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8104-4F6B-4996-B074-5CDA1803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de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i="1" dirty="0" err="1"/>
              <a:t>Avez</a:t>
            </a:r>
            <a:r>
              <a:rPr lang="en-US" i="1" dirty="0"/>
              <a:t> </a:t>
            </a:r>
            <a:r>
              <a:rPr lang="en-US" i="1" dirty="0" err="1"/>
              <a:t>vous</a:t>
            </a:r>
            <a:r>
              <a:rPr lang="en-US" i="1" dirty="0"/>
              <a:t> des questions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C0989-919D-934D-911E-96658B3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5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73A-FF22-8549-8A13-921C0F6D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23-8661-DD4A-8FBF-F50FAF73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3"/>
              </a:rPr>
              <a:t>https://github.com/adam-cowley/neode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4"/>
              </a:rPr>
              <a:t>https://sequelize.org/master/manual/asset/logo-small.png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5"/>
              </a:rPr>
              <a:t>https://upload.wikimedia.org/wikipedia/commons/thumb/e/e5/Neo4j-logo_color.png/220px-Neo4j-logo_color.png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6"/>
              </a:rPr>
              <a:t>https://upload.wikimedia.org/wikipedia/commons/thumb/c/ca/MariaDB_colour_logo.svg/langfr-220px-MariaDB_colour_logo.svg.png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hlinkClick r:id="rId7"/>
              </a:rPr>
              <a:t>https://expressjs.com/images/express-facebook-share.png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https://i.fbcd.co/products/original/ae60a824076217c4eaec08be344fe596324c98a8fe5c579dfb01dadb10df34ef.jpg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AEE3E-3BAA-F244-9D8C-0327DCC2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B197-4F5B-4A0B-B8F5-FA8D8F12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 et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4E156-DEAE-4DB0-A8E1-C4F60647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Dev </a:t>
            </a:r>
            <a:r>
              <a:rPr lang="fr-CH" dirty="0" err="1"/>
              <a:t>ajd</a:t>
            </a:r>
            <a:r>
              <a:rPr lang="fr-CH" dirty="0"/>
              <a:t> + schéma et 8 étapes</a:t>
            </a:r>
          </a:p>
          <a:p>
            <a:r>
              <a:rPr lang="fr-CH" dirty="0"/>
              <a:t>Intro objectifs et 4 étapes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2382-1AFA-4760-A101-B1F6E99E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Mise </a:t>
            </a:r>
            <a:r>
              <a:rPr lang="en-US" i="1" dirty="0" err="1"/>
              <a:t>en</a:t>
            </a:r>
            <a:r>
              <a:rPr lang="en-US" i="1" dirty="0"/>
              <a:t> place </a:t>
            </a:r>
            <a:r>
              <a:rPr lang="en-US" i="1" dirty="0" err="1"/>
              <a:t>d’une</a:t>
            </a:r>
            <a:r>
              <a:rPr lang="en-US" i="1" dirty="0"/>
              <a:t> API REST avec Express.js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4796" y="-304795"/>
            <a:ext cx="6858010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4910581" y="-423420"/>
            <a:ext cx="6857999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8" y="1746695"/>
            <a:ext cx="4320000" cy="162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2" y="4106153"/>
            <a:ext cx="4320000" cy="12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41357" y="677773"/>
            <a:ext cx="5768402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CH" dirty="0"/>
              <a:t>Persistance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92575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F0E5-6EDF-43CF-B238-51D06129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Persistance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7780-CED1-46C4-824D-6A8F3D63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00854"/>
            <a:ext cx="5157787" cy="421014"/>
          </a:xfrm>
        </p:spPr>
        <p:txBody>
          <a:bodyPr/>
          <a:lstStyle/>
          <a:p>
            <a:r>
              <a:rPr lang="fr-CH" dirty="0" err="1"/>
              <a:t>MariaDB</a:t>
            </a:r>
            <a:endParaRPr lang="fr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D303-D148-495F-B84F-86C87F139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71396"/>
            <a:ext cx="5157787" cy="401216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fr-CH" dirty="0"/>
              <a:t>Quels champs finalement (vs analyse) ? Pourquoi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6E426-9A33-4E11-8E87-CA5F3EA41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2508"/>
            <a:ext cx="5183188" cy="421014"/>
          </a:xfrm>
        </p:spPr>
        <p:txBody>
          <a:bodyPr/>
          <a:lstStyle/>
          <a:p>
            <a:r>
              <a:rPr lang="fr-CH" dirty="0"/>
              <a:t>Neo4j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4AE9-B83A-43BC-90F2-D91A4EBD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1396"/>
            <a:ext cx="5183188" cy="401216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fr-CH" dirty="0"/>
              <a:t>Quels champs finaux 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2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ard 17">
            <a:extLst>
              <a:ext uri="{FF2B5EF4-FFF2-40B4-BE49-F238E27FC236}">
                <a16:creationId xmlns:a16="http://schemas.microsoft.com/office/drawing/2014/main" id="{E406ADB1-E021-463B-9A4B-2F205AB15A7E}"/>
              </a:ext>
            </a:extLst>
          </p:cNvPr>
          <p:cNvSpPr/>
          <p:nvPr/>
        </p:nvSpPr>
        <p:spPr>
          <a:xfrm rot="5400000">
            <a:off x="3063973" y="-1904476"/>
            <a:ext cx="1339655" cy="7467602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9C491-4DE3-4AD3-90F2-0043120AA1B3}"/>
              </a:ext>
            </a:extLst>
          </p:cNvPr>
          <p:cNvSpPr/>
          <p:nvPr/>
        </p:nvSpPr>
        <p:spPr>
          <a:xfrm>
            <a:off x="0" y="4960708"/>
            <a:ext cx="12192001" cy="1134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Flowchart: Card 17">
            <a:extLst>
              <a:ext uri="{FF2B5EF4-FFF2-40B4-BE49-F238E27FC236}">
                <a16:creationId xmlns:a16="http://schemas.microsoft.com/office/drawing/2014/main" id="{7401004E-1C74-4290-9DF9-BDC7BB0144E8}"/>
              </a:ext>
            </a:extLst>
          </p:cNvPr>
          <p:cNvSpPr/>
          <p:nvPr/>
        </p:nvSpPr>
        <p:spPr>
          <a:xfrm rot="16200000">
            <a:off x="7669753" y="-2023101"/>
            <a:ext cx="1339655" cy="770484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3716 h 10000"/>
              <a:gd name="connsiteX1" fmla="*/ 9931 w 10000"/>
              <a:gd name="connsiteY1" fmla="*/ 31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37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" y="3716"/>
                </a:moveTo>
                <a:lnTo>
                  <a:pt x="9931" y="31"/>
                </a:lnTo>
                <a:cubicBezTo>
                  <a:pt x="9954" y="21"/>
                  <a:pt x="9977" y="10"/>
                  <a:pt x="10000" y="0"/>
                </a:cubicBezTo>
                <a:lnTo>
                  <a:pt x="10000" y="10000"/>
                </a:lnTo>
                <a:lnTo>
                  <a:pt x="0" y="10000"/>
                </a:lnTo>
                <a:cubicBezTo>
                  <a:pt x="5" y="7905"/>
                  <a:pt x="9" y="5811"/>
                  <a:pt x="14" y="371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844D-52F8-449B-9552-6246B25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E3274-8CD4-4441-8CE7-91143383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1" y="1499227"/>
            <a:ext cx="2006524" cy="7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605384-48E8-4445-A234-FE03E983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18" y="1438990"/>
            <a:ext cx="2657556" cy="7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7710AE-BA9F-4B89-B48F-9582E956E0F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711510" cy="6435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fr-CH" dirty="0"/>
              <a:t>Mapping </a:t>
            </a:r>
            <a:r>
              <a:rPr lang="fr-CH" i="1" dirty="0"/>
              <a:t>objet-relationnel</a:t>
            </a:r>
            <a:r>
              <a:rPr lang="fr-CH" dirty="0"/>
              <a:t> et </a:t>
            </a:r>
            <a:r>
              <a:rPr lang="fr-CH" i="1" dirty="0"/>
              <a:t>objet-graphe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62330A-5FA7-43DB-84EE-4325673F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" y="3308616"/>
            <a:ext cx="3211152" cy="13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DC95D6D-16AD-4D12-A026-451DF0AF58F4}"/>
              </a:ext>
            </a:extLst>
          </p:cNvPr>
          <p:cNvSpPr/>
          <p:nvPr/>
        </p:nvSpPr>
        <p:spPr>
          <a:xfrm>
            <a:off x="2831654" y="2649982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56F9A1-98E8-4E36-A35E-BE2DF73A00AB}"/>
              </a:ext>
            </a:extLst>
          </p:cNvPr>
          <p:cNvSpPr/>
          <p:nvPr/>
        </p:nvSpPr>
        <p:spPr>
          <a:xfrm rot="10800000">
            <a:off x="2545236" y="2649983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BFCC5AA-3982-490A-B82B-9E5C5857F71D}"/>
              </a:ext>
            </a:extLst>
          </p:cNvPr>
          <p:cNvSpPr/>
          <p:nvPr/>
        </p:nvSpPr>
        <p:spPr>
          <a:xfrm>
            <a:off x="9400372" y="2643298"/>
            <a:ext cx="254524" cy="605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3FCA80-CA5B-49C9-99E1-0CB712F4811D}"/>
              </a:ext>
            </a:extLst>
          </p:cNvPr>
          <p:cNvSpPr/>
          <p:nvPr/>
        </p:nvSpPr>
        <p:spPr>
          <a:xfrm rot="10800000">
            <a:off x="9105822" y="2637412"/>
            <a:ext cx="254524" cy="60501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076" name="Picture 4" descr="ORM Svg Png Icon Free Download (#117215) - OnlineWebFonts.COM">
            <a:extLst>
              <a:ext uri="{FF2B5EF4-FFF2-40B4-BE49-F238E27FC236}">
                <a16:creationId xmlns:a16="http://schemas.microsoft.com/office/drawing/2014/main" id="{6F0F0D95-D13D-4782-BC91-2B2EF9BA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14" y="3308616"/>
            <a:ext cx="1211318" cy="121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C1281-09F2-4E25-8DC5-4393C797EE6D}"/>
              </a:ext>
            </a:extLst>
          </p:cNvPr>
          <p:cNvSpPr txBox="1"/>
          <p:nvPr/>
        </p:nvSpPr>
        <p:spPr>
          <a:xfrm>
            <a:off x="8719491" y="3624501"/>
            <a:ext cx="1590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b="1" dirty="0" err="1"/>
              <a:t>Neode</a:t>
            </a:r>
            <a:endParaRPr lang="fr-CH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A3B7-275D-49EF-9C14-E9BB24279138}"/>
              </a:ext>
            </a:extLst>
          </p:cNvPr>
          <p:cNvSpPr txBox="1"/>
          <p:nvPr/>
        </p:nvSpPr>
        <p:spPr>
          <a:xfrm>
            <a:off x="469289" y="2857456"/>
            <a:ext cx="220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SELECT, UPDATE, DELETE…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B52EC-8C13-4D35-AA9F-BAF7FEB3148E}"/>
              </a:ext>
            </a:extLst>
          </p:cNvPr>
          <p:cNvSpPr txBox="1"/>
          <p:nvPr/>
        </p:nvSpPr>
        <p:spPr>
          <a:xfrm>
            <a:off x="3290244" y="2831753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Data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97413-DB8F-4364-82D6-50222F11170D}"/>
              </a:ext>
            </a:extLst>
          </p:cNvPr>
          <p:cNvSpPr txBox="1"/>
          <p:nvPr/>
        </p:nvSpPr>
        <p:spPr>
          <a:xfrm>
            <a:off x="7296162" y="2838883"/>
            <a:ext cx="185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MATCH, CREATE, SET…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9D665-7A11-4C38-B4FE-2DDE9B265806}"/>
              </a:ext>
            </a:extLst>
          </p:cNvPr>
          <p:cNvSpPr txBox="1"/>
          <p:nvPr/>
        </p:nvSpPr>
        <p:spPr>
          <a:xfrm>
            <a:off x="9724313" y="2786031"/>
            <a:ext cx="53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Data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6736505-632F-4969-88F0-A1585D27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21" y="5092571"/>
            <a:ext cx="3322757" cy="10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73DDE34-F81C-4E44-8F62-D8FB1D13ED04}"/>
              </a:ext>
            </a:extLst>
          </p:cNvPr>
          <p:cNvSpPr/>
          <p:nvPr/>
        </p:nvSpPr>
        <p:spPr>
          <a:xfrm rot="8274422">
            <a:off x="4062680" y="4572781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CA8D9D5-ACE2-41AC-974F-C4C7FAAA1983}"/>
              </a:ext>
            </a:extLst>
          </p:cNvPr>
          <p:cNvSpPr/>
          <p:nvPr/>
        </p:nvSpPr>
        <p:spPr>
          <a:xfrm rot="19269041">
            <a:off x="4443309" y="4572780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A695A19-168C-45DF-A941-D66D2F3B5B6F}"/>
              </a:ext>
            </a:extLst>
          </p:cNvPr>
          <p:cNvSpPr/>
          <p:nvPr/>
        </p:nvSpPr>
        <p:spPr>
          <a:xfrm rot="13195916">
            <a:off x="7263742" y="455825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53D49-84E9-4BFD-9AB2-F785532EE992}"/>
              </a:ext>
            </a:extLst>
          </p:cNvPr>
          <p:cNvSpPr/>
          <p:nvPr/>
        </p:nvSpPr>
        <p:spPr>
          <a:xfrm rot="2590535">
            <a:off x="7582498" y="4658193"/>
            <a:ext cx="254524" cy="6050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CB654-6538-458D-8029-935D6752705E}"/>
              </a:ext>
            </a:extLst>
          </p:cNvPr>
          <p:cNvSpPr txBox="1"/>
          <p:nvPr/>
        </p:nvSpPr>
        <p:spPr>
          <a:xfrm>
            <a:off x="3380076" y="4971350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Request</a:t>
            </a:r>
            <a:endParaRPr lang="fr-CH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E1E9F-0BF2-4FAD-BBA1-487DC1A45F4D}"/>
              </a:ext>
            </a:extLst>
          </p:cNvPr>
          <p:cNvSpPr txBox="1"/>
          <p:nvPr/>
        </p:nvSpPr>
        <p:spPr>
          <a:xfrm>
            <a:off x="4632874" y="4492659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JSON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E12D4-FA92-461D-A623-7EF373D0A627}"/>
              </a:ext>
            </a:extLst>
          </p:cNvPr>
          <p:cNvSpPr txBox="1"/>
          <p:nvPr/>
        </p:nvSpPr>
        <p:spPr>
          <a:xfrm>
            <a:off x="6475073" y="4526989"/>
            <a:ext cx="9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Request</a:t>
            </a:r>
            <a:endParaRPr lang="fr-CH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91B-D84F-4217-B128-62E5DF71BCEF}"/>
              </a:ext>
            </a:extLst>
          </p:cNvPr>
          <p:cNvSpPr txBox="1"/>
          <p:nvPr/>
        </p:nvSpPr>
        <p:spPr>
          <a:xfrm>
            <a:off x="7849589" y="4980730"/>
            <a:ext cx="11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JSON Object</a:t>
            </a:r>
          </a:p>
        </p:txBody>
      </p:sp>
    </p:spTree>
    <p:extLst>
      <p:ext uri="{BB962C8B-B14F-4D97-AF65-F5344CB8AC3E}">
        <p14:creationId xmlns:p14="http://schemas.microsoft.com/office/powerpoint/2010/main" val="156905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19A490-C328-40C6-8B3E-8E8B5CD90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21443" r="35216" b="21374"/>
          <a:stretch/>
        </p:blipFill>
        <p:spPr bwMode="auto">
          <a:xfrm>
            <a:off x="5414755" y="5116825"/>
            <a:ext cx="1362490" cy="11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6F522-F2DC-3247-888D-8A6CC42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80473" cy="1325563"/>
          </a:xfrm>
        </p:spPr>
        <p:txBody>
          <a:bodyPr>
            <a:normAutofit/>
          </a:bodyPr>
          <a:lstStyle/>
          <a:p>
            <a:r>
              <a:rPr lang="en-US" dirty="0"/>
              <a:t>API 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7CED-4D43-644D-911D-231B03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3086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5ACF45-14AC-4BCD-8AC3-C69AA31C9477}"/>
              </a:ext>
            </a:extLst>
          </p:cNvPr>
          <p:cNvSpPr/>
          <p:nvPr/>
        </p:nvSpPr>
        <p:spPr>
          <a:xfrm>
            <a:off x="-1" y="1574278"/>
            <a:ext cx="12192001" cy="2677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018FE25-EB4B-483E-82E4-14835DBB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81" y="1687138"/>
            <a:ext cx="1929034" cy="58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2EDAC4-F4DD-4DEB-80C6-030F7F969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6225"/>
              </p:ext>
            </p:extLst>
          </p:nvPr>
        </p:nvGraphicFramePr>
        <p:xfrm>
          <a:off x="2244756" y="2384930"/>
          <a:ext cx="7702485" cy="1602637"/>
        </p:xfrm>
        <a:graphic>
          <a:graphicData uri="http://schemas.openxmlformats.org/drawingml/2006/table">
            <a:tbl>
              <a:tblPr firstRow="1" firstCol="1" bandRow="1"/>
              <a:tblGrid>
                <a:gridCol w="7702485">
                  <a:extLst>
                    <a:ext uri="{9D8B030D-6E8A-4147-A177-3AD203B41FA5}">
                      <a16:colId xmlns:a16="http://schemas.microsoft.com/office/drawing/2014/main" val="3224529906"/>
                    </a:ext>
                  </a:extLst>
                </a:gridCol>
              </a:tblGrid>
              <a:tr h="178071">
                <a:tc>
                  <a:txBody>
                    <a:bodyPr/>
                    <a:lstStyle/>
                    <a:p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 : g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et all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resources</a:t>
                      </a:r>
                      <a:r>
                        <a:rPr lang="fr-CH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</a:t>
                      </a:r>
                      <a:r>
                        <a:rPr lang="en-US" sz="1000" i="1" dirty="0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inked to a </a:t>
                      </a:r>
                      <a:r>
                        <a:rPr lang="fr-CH" sz="1000" i="1" dirty="0" err="1">
                          <a:solidFill>
                            <a:srgbClr val="59626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62208"/>
                  </a:ext>
                </a:extLst>
              </a:tr>
              <a:tr h="1424566">
                <a:tc>
                  <a:txBody>
                    <a:bodyPr/>
                    <a:lstStyle/>
                    <a:p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router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     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1. La méthode http (</a:t>
                      </a:r>
                      <a:r>
                        <a:rPr lang="fr-CH" sz="1000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post, put, etc.)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'/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projects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/:</a:t>
                      </a:r>
                      <a:r>
                        <a:rPr lang="fr-CH" sz="1000" dirty="0" err="1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uuid</a:t>
                      </a:r>
                      <a:r>
                        <a:rPr lang="fr-CH" sz="10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/ressources'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2. Le </a:t>
                      </a:r>
                      <a:r>
                        <a:rPr lang="fr-CH" sz="1000" i="1" dirty="0" err="1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endpoint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ou chemin d’accès, il s’agit de l’URL à interroger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requireAuth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3. Si nécessaire, l’authentification vérifiée par le </a:t>
                      </a:r>
                      <a:r>
                        <a:rPr lang="fr-CH" sz="1000" i="1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middleware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requiredRole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fr-CH" sz="1000" dirty="0">
                          <a:solidFill>
                            <a:srgbClr val="E06C7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ROLE_USER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4. Si nécessaire, le ou les rôles requis par accéder à la requête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trimRequest</a:t>
                      </a:r>
                      <a:r>
                        <a:rPr lang="fr-CH" sz="1000" dirty="0" err="1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5. Une fonction de « nettoyage » de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validateGetProject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6. Si nécessaire, une fonction de validation des données reçues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D19A6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fr-CH" sz="1000" dirty="0" err="1">
                          <a:solidFill>
                            <a:srgbClr val="61AEE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getProjectTeams</a:t>
                      </a: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</a:t>
                      </a:r>
                      <a: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7. La fonction à exécuter en cas de validation des étapes précédentes</a:t>
                      </a:r>
                      <a:br>
                        <a:rPr lang="fr-CH" sz="1000" dirty="0">
                          <a:solidFill>
                            <a:srgbClr val="70AD47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fr-CH" sz="1000" dirty="0">
                          <a:solidFill>
                            <a:srgbClr val="A6B2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fr-CH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16039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7BC44198-F0DC-4BBA-ADF1-4F1ABDC7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73" y="5283723"/>
            <a:ext cx="639654" cy="6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058936BD-5338-457C-86FD-2B2D26915923}"/>
              </a:ext>
            </a:extLst>
          </p:cNvPr>
          <p:cNvSpPr/>
          <p:nvPr/>
        </p:nvSpPr>
        <p:spPr>
          <a:xfrm rot="16200000">
            <a:off x="4079563" y="4580315"/>
            <a:ext cx="1120149" cy="112015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64585-763D-48DF-82AE-7B8C11F59E5C}"/>
              </a:ext>
            </a:extLst>
          </p:cNvPr>
          <p:cNvSpPr txBox="1"/>
          <p:nvPr/>
        </p:nvSpPr>
        <p:spPr>
          <a:xfrm>
            <a:off x="687800" y="4943581"/>
            <a:ext cx="339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fr-CH" dirty="0"/>
              <a:t>POST /login</a:t>
            </a:r>
          </a:p>
          <a:p>
            <a:pPr marL="342900" indent="-342900" algn="r">
              <a:buAutoNum type="arabicPeriod"/>
            </a:pPr>
            <a:r>
              <a:rPr lang="fr-CH" dirty="0"/>
              <a:t>GET /</a:t>
            </a:r>
            <a:r>
              <a:rPr lang="fr-CH" dirty="0" err="1"/>
              <a:t>projects</a:t>
            </a:r>
            <a:r>
              <a:rPr lang="fr-CH" dirty="0"/>
              <a:t>/</a:t>
            </a:r>
            <a:r>
              <a:rPr lang="fr-CH" dirty="0" err="1"/>
              <a:t>uuid</a:t>
            </a:r>
            <a:r>
              <a:rPr lang="fr-CH" dirty="0"/>
              <a:t>/ressources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B1B303EA-B9B3-40D0-88D0-CED46D4E7124}"/>
              </a:ext>
            </a:extLst>
          </p:cNvPr>
          <p:cNvSpPr/>
          <p:nvPr/>
        </p:nvSpPr>
        <p:spPr>
          <a:xfrm rot="10800000">
            <a:off x="6931707" y="4722213"/>
            <a:ext cx="1120149" cy="1120150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27BD-E586-469F-868B-8A8EEA4B9833}"/>
              </a:ext>
            </a:extLst>
          </p:cNvPr>
          <p:cNvSpPr txBox="1"/>
          <p:nvPr/>
        </p:nvSpPr>
        <p:spPr>
          <a:xfrm>
            <a:off x="8251360" y="4817224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Header / </a:t>
            </a:r>
            <a:r>
              <a:rPr lang="fr-CH" dirty="0" err="1"/>
              <a:t>Status</a:t>
            </a:r>
            <a:endParaRPr lang="fr-CH" dirty="0"/>
          </a:p>
          <a:p>
            <a:r>
              <a:rPr lang="fr-CH" dirty="0"/>
              <a:t>JSON Object or </a:t>
            </a:r>
            <a:r>
              <a:rPr lang="fr-CH" dirty="0" err="1"/>
              <a:t>error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03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120A7-E857-48D5-99A1-B4594298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rencontrés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F5719-B4BC-400E-B6FF-D06103FF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8950" cy="4351338"/>
          </a:xfrm>
        </p:spPr>
        <p:txBody>
          <a:bodyPr/>
          <a:lstStyle/>
          <a:p>
            <a:r>
              <a:rPr lang="fr-CH" i="1" dirty="0" err="1"/>
              <a:t>Neode</a:t>
            </a:r>
            <a:r>
              <a:rPr lang="fr-CH" dirty="0"/>
              <a:t> pas complet, nécessitant d’écrire certaine requête « à la main 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104A-71B3-4FD7-97A2-31789FE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1866</Words>
  <Application>Microsoft Office PowerPoint</Application>
  <PresentationFormat>Widescreen</PresentationFormat>
  <Paragraphs>273</Paragraphs>
  <Slides>28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Roman</vt:lpstr>
      <vt:lpstr>Consolas</vt:lpstr>
      <vt:lpstr>Avenir Next</vt:lpstr>
      <vt:lpstr>Calibri</vt:lpstr>
      <vt:lpstr>Office Theme</vt:lpstr>
      <vt:lpstr>Étude et mise en place d'une plateforme web facilitant la gestion de projets entre mandants et équipes de développeurs indépendants</vt:lpstr>
      <vt:lpstr>Contexte et objectifs</vt:lpstr>
      <vt:lpstr>Contexte et objectifs</vt:lpstr>
      <vt:lpstr>Back-end</vt:lpstr>
      <vt:lpstr>PowerPoint Presentation</vt:lpstr>
      <vt:lpstr>Persistance des données</vt:lpstr>
      <vt:lpstr>PowerPoint Presentation</vt:lpstr>
      <vt:lpstr>API REST</vt:lpstr>
      <vt:lpstr>Problèmes rencontrés</vt:lpstr>
      <vt:lpstr>Bilan</vt:lpstr>
      <vt:lpstr>Front-end</vt:lpstr>
      <vt:lpstr>TailwindCSS</vt:lpstr>
      <vt:lpstr>Vue.js</vt:lpstr>
      <vt:lpstr>Problèmes rencontrés</vt:lpstr>
      <vt:lpstr>Bilan</vt:lpstr>
      <vt:lpstr>Déploiement</vt:lpstr>
      <vt:lpstr>Docker</vt:lpstr>
      <vt:lpstr>Problèmes rencontrés</vt:lpstr>
      <vt:lpstr>Bilan</vt:lpstr>
      <vt:lpstr>Bilan</vt:lpstr>
      <vt:lpstr>Bilan</vt:lpstr>
      <vt:lpstr>Conclusion</vt:lpstr>
      <vt:lpstr>Conclusion</vt:lpstr>
      <vt:lpstr>PowerPoint Presentation</vt:lpstr>
      <vt:lpstr>   L’art du compromis consiste à partager un gâteau de telle sorte que chacun croit avoir la plus grosse part </vt:lpstr>
      <vt:lpstr>Démonstration</vt:lpstr>
      <vt:lpstr>Merci de votre attention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Négocier et vendre</dc:title>
  <dc:creator>Thibaud Alt</dc:creator>
  <cp:lastModifiedBy>Thibaud Alt</cp:lastModifiedBy>
  <cp:revision>394</cp:revision>
  <dcterms:created xsi:type="dcterms:W3CDTF">2018-10-17T13:32:16Z</dcterms:created>
  <dcterms:modified xsi:type="dcterms:W3CDTF">2021-10-20T09:46:50Z</dcterms:modified>
</cp:coreProperties>
</file>